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7"/>
    <p:restoredTop sz="87984"/>
  </p:normalViewPr>
  <p:slideViewPr>
    <p:cSldViewPr snapToGrid="0">
      <p:cViewPr varScale="1">
        <p:scale>
          <a:sx n="242" d="100"/>
          <a:sy n="242" d="100"/>
        </p:scale>
        <p:origin x="712" y="168"/>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about yourself! </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Electronic devices not allowed except for learning purposes</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1:15-2:30pm,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b="1" dirty="0"/>
              <a:t>ALL</a:t>
            </a:r>
            <a:r>
              <a:rPr lang="en-US" sz="1800" dirty="0"/>
              <a:t> 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(Extension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discussions, office hours, and exams</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honesty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r>
              <a:rPr lang="en-US" sz="2000" dirty="0"/>
              <a:t>Any student who does not behave in a respectful manner may be asked to leave the classroom. </a:t>
            </a:r>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14400" lvl="1" indent="-317500" algn="l" rtl="0">
              <a:spcBef>
                <a:spcPts val="0"/>
              </a:spcBef>
              <a:spcAft>
                <a:spcPts val="0"/>
              </a:spcAft>
              <a:buSzPts val="1400"/>
              <a:buChar char="○"/>
            </a:pPr>
            <a:r>
              <a:rPr lang="en" sz="1600" dirty="0"/>
              <a:t>Know your threat model</a:t>
            </a:r>
            <a:endParaRPr sz="1600" dirty="0"/>
          </a:p>
          <a:p>
            <a:pPr marL="914400" lvl="1" indent="-317500" algn="l" rtl="0">
              <a:spcBef>
                <a:spcPts val="0"/>
              </a:spcBef>
              <a:spcAft>
                <a:spcPts val="0"/>
              </a:spcAft>
              <a:buSzPts val="1400"/>
              <a:buChar char="○"/>
            </a:pPr>
            <a:r>
              <a:rPr lang="en" sz="1600" dirty="0"/>
              <a:t>Consider human factors</a:t>
            </a:r>
            <a:endParaRPr sz="1600" dirty="0"/>
          </a:p>
          <a:p>
            <a:pPr marL="914400" lvl="1" indent="-317500" algn="l" rtl="0">
              <a:spcBef>
                <a:spcPts val="0"/>
              </a:spcBef>
              <a:spcAft>
                <a:spcPts val="0"/>
              </a:spcAft>
              <a:buSzPts val="1400"/>
              <a:buChar char="○"/>
            </a:pPr>
            <a:r>
              <a:rPr lang="en" sz="1600" dirty="0"/>
              <a:t>Security is economics</a:t>
            </a:r>
            <a:endParaRPr sz="1600" dirty="0"/>
          </a:p>
          <a:p>
            <a:pPr marL="914400" lvl="1" indent="-317500" algn="l" rtl="0">
              <a:spcBef>
                <a:spcPts val="0"/>
              </a:spcBef>
              <a:spcAft>
                <a:spcPts val="0"/>
              </a:spcAft>
              <a:buSzPts val="1400"/>
              <a:buChar char="○"/>
            </a:pPr>
            <a:r>
              <a:rPr lang="en" sz="1600" dirty="0"/>
              <a:t>Detect if you can’t prevent</a:t>
            </a:r>
            <a:endParaRPr sz="1600" dirty="0"/>
          </a:p>
          <a:p>
            <a:pPr marL="914400" lvl="1" indent="-317500" algn="l" rtl="0">
              <a:spcBef>
                <a:spcPts val="0"/>
              </a:spcBef>
              <a:spcAft>
                <a:spcPts val="0"/>
              </a:spcAft>
              <a:buSzPts val="1400"/>
              <a:buChar char="○"/>
            </a:pPr>
            <a:r>
              <a:rPr lang="en" sz="1600" dirty="0"/>
              <a:t>Defense in depth</a:t>
            </a:r>
            <a:endParaRPr sz="1600" dirty="0"/>
          </a:p>
          <a:p>
            <a:pPr marL="914400" lvl="1" indent="-317500" algn="l" rtl="0">
              <a:spcBef>
                <a:spcPts val="0"/>
              </a:spcBef>
              <a:spcAft>
                <a:spcPts val="0"/>
              </a:spcAft>
              <a:buSzPts val="1400"/>
              <a:buChar char="○"/>
            </a:pPr>
            <a:r>
              <a:rPr lang="en" sz="1600" dirty="0"/>
              <a:t>Least privilege</a:t>
            </a:r>
            <a:endParaRPr sz="1600" dirty="0"/>
          </a:p>
          <a:p>
            <a:pPr marL="914400" lvl="1" indent="-317500" algn="l" rtl="0">
              <a:spcBef>
                <a:spcPts val="0"/>
              </a:spcBef>
              <a:spcAft>
                <a:spcPts val="0"/>
              </a:spcAft>
              <a:buSzPts val="1400"/>
              <a:buChar char="○"/>
            </a:pPr>
            <a:r>
              <a:rPr lang="en" sz="1600" dirty="0"/>
              <a:t>Separation of responsibility</a:t>
            </a:r>
            <a:endParaRPr sz="1600" dirty="0"/>
          </a:p>
          <a:p>
            <a:pPr marL="914400" lvl="1" indent="-317500" algn="l" rtl="0">
              <a:spcBef>
                <a:spcPts val="0"/>
              </a:spcBef>
              <a:spcAft>
                <a:spcPts val="0"/>
              </a:spcAft>
              <a:buSzPts val="1400"/>
              <a:buChar char="○"/>
            </a:pPr>
            <a:r>
              <a:rPr lang="en" sz="1600" dirty="0"/>
              <a:t>Ensure complete mediation</a:t>
            </a:r>
            <a:endParaRPr sz="1600" dirty="0"/>
          </a:p>
          <a:p>
            <a:pPr marL="914400" lvl="1" indent="-317500" algn="l" rtl="0">
              <a:spcBef>
                <a:spcPts val="0"/>
              </a:spcBef>
              <a:spcAft>
                <a:spcPts val="0"/>
              </a:spcAft>
              <a:buSzPts val="1400"/>
              <a:buChar char="○"/>
            </a:pPr>
            <a:r>
              <a:rPr lang="en" sz="1600" dirty="0"/>
              <a:t>Don’t rely on security through obscurity</a:t>
            </a:r>
            <a:endParaRPr sz="1600" dirty="0"/>
          </a:p>
          <a:p>
            <a:pPr marL="914400" lvl="1" indent="-317500" algn="l" rtl="0">
              <a:spcBef>
                <a:spcPts val="0"/>
              </a:spcBef>
              <a:spcAft>
                <a:spcPts val="0"/>
              </a:spcAft>
              <a:buSzPts val="1400"/>
              <a:buChar char="○"/>
            </a:pPr>
            <a:r>
              <a:rPr lang="en" sz="1600" dirty="0"/>
              <a:t>Use fail-safe defaults</a:t>
            </a:r>
            <a:endParaRPr sz="1600" dirty="0"/>
          </a:p>
          <a:p>
            <a:pPr marL="914400" lvl="1" indent="-317500" algn="l" rtl="0">
              <a:spcBef>
                <a:spcPts val="0"/>
              </a:spcBef>
              <a:spcAft>
                <a:spcPts val="0"/>
              </a:spcAft>
              <a:buSzPts val="1400"/>
              <a:buChar char="○"/>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1371600" lvl="2" indent="-317500" algn="l" rtl="0">
              <a:spcBef>
                <a:spcPts val="0"/>
              </a:spcBef>
              <a:spcAft>
                <a:spcPts val="0"/>
              </a:spcAft>
              <a:buSzPts val="1400"/>
              <a:buChar char="■"/>
            </a:pPr>
            <a:r>
              <a:rPr lang="en" sz="1600" dirty="0"/>
              <a:t>This can be tricky depending on who your threat model is</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4357</Words>
  <Application>Microsoft Macintosh PowerPoint</Application>
  <PresentationFormat>On-screen Show (16:9)</PresentationFormat>
  <Paragraphs>544</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50</cp:revision>
  <dcterms:modified xsi:type="dcterms:W3CDTF">2023-08-22T03:27:29Z</dcterms:modified>
</cp:coreProperties>
</file>